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0" r:id="rId4"/>
    <p:sldId id="259" r:id="rId5"/>
    <p:sldId id="272" r:id="rId6"/>
    <p:sldId id="262" r:id="rId7"/>
    <p:sldId id="264" r:id="rId8"/>
    <p:sldId id="265" r:id="rId9"/>
    <p:sldId id="266" r:id="rId10"/>
    <p:sldId id="276" r:id="rId11"/>
    <p:sldId id="277" r:id="rId12"/>
    <p:sldId id="267" r:id="rId13"/>
    <p:sldId id="268" r:id="rId14"/>
    <p:sldId id="269" r:id="rId15"/>
    <p:sldId id="270" r:id="rId16"/>
    <p:sldId id="275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43" autoAdjust="0"/>
    <p:restoredTop sz="94660"/>
  </p:normalViewPr>
  <p:slideViewPr>
    <p:cSldViewPr snapToGrid="0">
      <p:cViewPr>
        <p:scale>
          <a:sx n="67" d="100"/>
          <a:sy n="67" d="100"/>
        </p:scale>
        <p:origin x="1138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93E24-07E1-4180-8F40-B79F3B35E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0FF8E-E475-414C-AD86-7DD75C6B4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7E0C9-8736-4D14-9999-A5CF5C098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C42-7AAF-4774-B371-0B856ACC2A9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7ADB1-19D7-4BCE-923B-1400B2265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E4681-4C2D-45F6-B166-B76D4BC0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2AC8-6CB1-4870-8B35-788F644E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1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BFE8-CD23-4F64-A339-D0EAC995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1760B-C7A8-47EE-B232-23503B0B9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DF88F-A444-4E47-A9A0-F1A1CBD83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C42-7AAF-4774-B371-0B856ACC2A9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162A8-5154-48A9-8D58-8DCB5E29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E6F1B-B818-44AA-AD32-9C5EA8BD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2AC8-6CB1-4870-8B35-788F644E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49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52B7CB-AAB4-4964-A1C2-2761A6907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0F77E-FA33-4AE6-AE0F-0976AE80B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A5082-AF25-4D4F-9BDE-2E51C832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C42-7AAF-4774-B371-0B856ACC2A9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D034B-F038-4722-819F-F5229317A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43A39-E6B8-4827-B746-92A1809EC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2AC8-6CB1-4870-8B35-788F644E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94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D872D-8ACA-4668-837B-A9483DA92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1F73A-1BF4-4739-88D9-9B2B41E85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ED088-8E68-48CA-9969-E6B7C3A1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C42-7AAF-4774-B371-0B856ACC2A9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08368-F9C6-4CBD-ADD0-CA09BB4BC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0886C-9F3A-4BBC-850A-2FC6697C8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2AC8-6CB1-4870-8B35-788F644E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06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86EC-8EE7-4FF9-B196-6E50F9A6F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95AB5-726A-4514-BCA1-C3F99C642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40921-EF75-4A96-A84D-320A069F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C42-7AAF-4774-B371-0B856ACC2A9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1EBE9-320B-43CA-B729-41EF7944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FD41C-A4F2-41EE-BB55-FDAFA24E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2AC8-6CB1-4870-8B35-788F644E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7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3EA59-E8AF-414E-BF79-AC6AD163E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F316-8581-4A5D-84CB-AF429B6B3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4BAE8-053C-4100-BB29-3FB1C1DE5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F4A83-2CA3-4EFE-9DA7-A4FBB1E8F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C42-7AAF-4774-B371-0B856ACC2A9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99168-AB16-468E-9109-C1BDB33C1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548D3-A790-4777-92B8-4E7391D5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2AC8-6CB1-4870-8B35-788F644E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5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0B72A-3320-4E4B-949F-847B728AD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B9FD4-CC4A-4524-A247-AE1EDA5A8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38FE9-BD6F-4BDC-A72E-E6DD0F89F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96565-BA25-492C-8677-423C780EE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BD0BDA-CE94-4FC7-A499-5834DAC9DE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76E563-976C-448B-A7A1-9D627049F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C42-7AAF-4774-B371-0B856ACC2A9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D63441-65C0-40CC-9FAD-1C1C383F6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E78428-7502-4D72-9D62-1A49C0B78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2AC8-6CB1-4870-8B35-788F644E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75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2362-9C3F-44E8-AC97-A0269C49A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7C2E2D-4A23-42A7-B6A7-94493E52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C42-7AAF-4774-B371-0B856ACC2A9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44DE6-96C7-4EA9-B9B1-91F3C22FE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27E71-E4DA-47D1-A5A3-5C4CF7444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2AC8-6CB1-4870-8B35-788F644E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5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A299AC-07A0-4C97-9C70-6713E664E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C42-7AAF-4774-B371-0B856ACC2A9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EE1DF-424F-47B0-805F-BFD7E679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9169C-DB78-4E81-A773-DB845F52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2AC8-6CB1-4870-8B35-788F644E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03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46E9-4B47-4689-B15E-B0A08BBDC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34C3D-0BD1-4AAD-B569-E239859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40A2D-4160-4DAF-B7A5-250B10BB4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969E9-2278-4CE0-8894-0C27D09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C42-7AAF-4774-B371-0B856ACC2A9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05526-99E1-49EF-AFCF-9EFFF70A8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BD15C-79B4-4728-B541-363D90BCA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2AC8-6CB1-4870-8B35-788F644E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63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E251-2D3D-4B1E-8C6D-9C68FF259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CAAE7E-78EF-427E-953C-6DD27DAFC5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7416A-07A7-4E2D-97A8-5F247E846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D02EC-7318-4318-906F-F903E6A5A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C42-7AAF-4774-B371-0B856ACC2A9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A4805-2997-401E-9944-0F10AC764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72DB8-6D7A-4F91-80FA-6A8A1CA7E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2AC8-6CB1-4870-8B35-788F644E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5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EEB06-F177-4B08-9E1D-93E8F712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62988-82D3-4319-8768-0AFCF7AAE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15C26-F1AE-4EAD-A6C6-72CBF379D6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FC42-7AAF-4774-B371-0B856ACC2A9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A81E1-D995-48A4-B65F-FC0B47EE1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07205-F6C9-45A7-AB27-1BF4C958C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02AC8-6CB1-4870-8B35-788F644E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77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api/layers/recurrent_layers/lst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1026EFC-8E2A-42B7-9647-DAB46CCBB1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A77C21-BF9C-4607-852B-74B0C9903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5120"/>
            <a:ext cx="9144000" cy="282508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Stock Market Analysis and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A80B6A-97F8-4F99-A7A6-3E6BB2704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72752"/>
            <a:ext cx="9144000" cy="61414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400">
                <a:solidFill>
                  <a:srgbClr val="FFFFFF"/>
                </a:solidFill>
              </a:rPr>
              <a:t>						    Sowrab Sahini</a:t>
            </a:r>
          </a:p>
          <a:p>
            <a:pPr>
              <a:lnSpc>
                <a:spcPct val="110000"/>
              </a:lnSpc>
            </a:pPr>
            <a:r>
              <a:rPr lang="en-US" sz="400">
                <a:solidFill>
                  <a:srgbClr val="FFFFFF"/>
                </a:solidFill>
              </a:rPr>
              <a:t>						         Likita Chamakura</a:t>
            </a:r>
          </a:p>
          <a:p>
            <a:pPr>
              <a:lnSpc>
                <a:spcPct val="110000"/>
              </a:lnSpc>
            </a:pPr>
            <a:r>
              <a:rPr lang="en-US" sz="400">
                <a:solidFill>
                  <a:srgbClr val="FFFFFF"/>
                </a:solidFill>
              </a:rPr>
              <a:t>						           Prathyusha Daroor</a:t>
            </a:r>
          </a:p>
          <a:p>
            <a:pPr>
              <a:lnSpc>
                <a:spcPct val="110000"/>
              </a:lnSpc>
            </a:pPr>
            <a:r>
              <a:rPr lang="en-US" sz="400">
                <a:solidFill>
                  <a:srgbClr val="FFFFFF"/>
                </a:solidFill>
              </a:rPr>
              <a:t>							Naga Srija Guntupalli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A2E97-4166-42D2-A546-5990B5E53DC4}"/>
              </a:ext>
            </a:extLst>
          </p:cNvPr>
          <p:cNvSpPr txBox="1"/>
          <p:nvPr/>
        </p:nvSpPr>
        <p:spPr>
          <a:xfrm>
            <a:off x="9283960" y="4348065"/>
            <a:ext cx="32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</a:rPr>
              <a:t>Sowrab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Sahini</a:t>
            </a:r>
            <a:endParaRPr lang="en-US" b="1" dirty="0">
              <a:solidFill>
                <a:schemeClr val="bg1"/>
              </a:solidFill>
              <a:latin typeface="+mj-lt"/>
            </a:endParaRPr>
          </a:p>
          <a:p>
            <a:r>
              <a:rPr lang="en-US" b="1" dirty="0">
                <a:solidFill>
                  <a:schemeClr val="bg1"/>
                </a:solidFill>
                <a:latin typeface="+mj-lt"/>
              </a:rPr>
              <a:t>Likita Chamakura</a:t>
            </a:r>
          </a:p>
          <a:p>
            <a:r>
              <a:rPr lang="en-US" b="1" dirty="0">
                <a:solidFill>
                  <a:schemeClr val="bg1"/>
                </a:solidFill>
                <a:latin typeface="+mj-lt"/>
              </a:rPr>
              <a:t>Prathyusha Daroor</a:t>
            </a:r>
          </a:p>
          <a:p>
            <a:r>
              <a:rPr lang="en-US" b="1" dirty="0">
                <a:solidFill>
                  <a:schemeClr val="bg1"/>
                </a:solidFill>
                <a:latin typeface="+mj-lt"/>
              </a:rPr>
              <a:t>Naga Srija Guntupalli</a:t>
            </a:r>
          </a:p>
        </p:txBody>
      </p:sp>
    </p:spTree>
    <p:extLst>
      <p:ext uri="{BB962C8B-B14F-4D97-AF65-F5344CB8AC3E}">
        <p14:creationId xmlns:p14="http://schemas.microsoft.com/office/powerpoint/2010/main" val="397252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9D47-D951-4529-83BB-FC057283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105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FLOW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584D4-93C5-47B0-8EC4-DD66A576C914}"/>
              </a:ext>
            </a:extLst>
          </p:cNvPr>
          <p:cNvSpPr txBox="1"/>
          <p:nvPr/>
        </p:nvSpPr>
        <p:spPr>
          <a:xfrm>
            <a:off x="1223010" y="1767185"/>
            <a:ext cx="397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DB9FDB-1643-4FBE-AD32-A46D3E85B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42" y="2632297"/>
            <a:ext cx="86391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35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9D47-D951-4529-83BB-FC057283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105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 FLOW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826FE-2F5A-404F-AB00-F17DB648A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522" y="2030730"/>
            <a:ext cx="8715375" cy="453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252585-120A-4ADD-94ED-6DDB2E0BE545}"/>
              </a:ext>
            </a:extLst>
          </p:cNvPr>
          <p:cNvSpPr txBox="1"/>
          <p:nvPr/>
        </p:nvSpPr>
        <p:spPr>
          <a:xfrm>
            <a:off x="1828800" y="1543050"/>
            <a:ext cx="71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Classification using Sentimental Analysis</a:t>
            </a:r>
          </a:p>
        </p:txBody>
      </p:sp>
    </p:spTree>
    <p:extLst>
      <p:ext uri="{BB962C8B-B14F-4D97-AF65-F5344CB8AC3E}">
        <p14:creationId xmlns:p14="http://schemas.microsoft.com/office/powerpoint/2010/main" val="1661767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9D47-D951-4529-83BB-FC057283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69804-3BD5-4A16-94C1-DCA8A6556D3E}"/>
              </a:ext>
            </a:extLst>
          </p:cNvPr>
          <p:cNvSpPr txBox="1"/>
          <p:nvPr/>
        </p:nvSpPr>
        <p:spPr>
          <a:xfrm>
            <a:off x="1257300" y="1565910"/>
            <a:ext cx="102755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Taking Companies historic data from TIINGO API .</a:t>
            </a:r>
          </a:p>
          <a:p>
            <a:pPr marL="514350" indent="-514350">
              <a:buAutoNum type="arabicPeriod"/>
            </a:pPr>
            <a:r>
              <a:rPr lang="en-US" sz="2800" dirty="0"/>
              <a:t>Dividing the dataset into two parts – training dataset and testing dataset.</a:t>
            </a:r>
          </a:p>
          <a:p>
            <a:pPr marL="514350" indent="-514350">
              <a:buAutoNum type="arabicPeriod"/>
            </a:pPr>
            <a:r>
              <a:rPr lang="en-US" sz="2800" dirty="0"/>
              <a:t>Using LSTM to build the model and train the data.</a:t>
            </a:r>
          </a:p>
          <a:p>
            <a:pPr marL="514350" indent="-514350">
              <a:buAutoNum type="arabicPeriod"/>
            </a:pPr>
            <a:r>
              <a:rPr lang="en-US" sz="2800" dirty="0"/>
              <a:t>Using NLTK’s </a:t>
            </a:r>
            <a:r>
              <a:rPr lang="en-US" sz="2800" dirty="0" err="1"/>
              <a:t>vader</a:t>
            </a:r>
            <a:r>
              <a:rPr lang="en-US" sz="2800" dirty="0"/>
              <a:t> lexicon sentimental analysis to classify the tweets as positive/negative.</a:t>
            </a:r>
          </a:p>
          <a:p>
            <a:pPr marL="514350" indent="-514350">
              <a:buAutoNum type="arabicPeriod"/>
            </a:pPr>
            <a:r>
              <a:rPr lang="en-US" sz="2800" dirty="0"/>
              <a:t>Using Random Forest Regressor to predict the stock prices for the next 30 days.</a:t>
            </a:r>
          </a:p>
          <a:p>
            <a:pPr marL="514350" indent="-514350">
              <a:buAutoNum type="arabicPeriod"/>
            </a:pPr>
            <a:r>
              <a:rPr lang="en-US" sz="2800" dirty="0"/>
              <a:t>Finally, Comparing the predicted prices with the actual price.</a:t>
            </a:r>
          </a:p>
        </p:txBody>
      </p:sp>
    </p:spTree>
    <p:extLst>
      <p:ext uri="{BB962C8B-B14F-4D97-AF65-F5344CB8AC3E}">
        <p14:creationId xmlns:p14="http://schemas.microsoft.com/office/powerpoint/2010/main" val="254879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89D47-D951-4529-83BB-FC057283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47" y="625152"/>
            <a:ext cx="10515600" cy="7350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D9F5CDD-118F-404B-8255-7EE103D4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3563"/>
            <a:ext cx="10512547" cy="4256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DC3F81-6455-4B65-B171-83F5774E57AC}"/>
              </a:ext>
            </a:extLst>
          </p:cNvPr>
          <p:cNvSpPr txBox="1"/>
          <p:nvPr/>
        </p:nvSpPr>
        <p:spPr>
          <a:xfrm>
            <a:off x="960120" y="1497330"/>
            <a:ext cx="993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Classifying tweets as positive/negative by using NLTK’s </a:t>
            </a:r>
            <a:r>
              <a:rPr lang="en-US" sz="2000" dirty="0" err="1"/>
              <a:t>vader</a:t>
            </a:r>
            <a:r>
              <a:rPr lang="en-US" sz="2000" dirty="0"/>
              <a:t> lexicon sentiment analysis.</a:t>
            </a:r>
          </a:p>
        </p:txBody>
      </p:sp>
    </p:spTree>
    <p:extLst>
      <p:ext uri="{BB962C8B-B14F-4D97-AF65-F5344CB8AC3E}">
        <p14:creationId xmlns:p14="http://schemas.microsoft.com/office/powerpoint/2010/main" val="3380842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89D47-D951-4529-83BB-FC057283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31C0-52D3-4FB0-AC11-D6713C7D4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235" y="1305284"/>
            <a:ext cx="5708340" cy="4270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F2C18B-5FA7-4951-B48C-F52531742F15}"/>
              </a:ext>
            </a:extLst>
          </p:cNvPr>
          <p:cNvSpPr txBox="1"/>
          <p:nvPr/>
        </p:nvSpPr>
        <p:spPr>
          <a:xfrm>
            <a:off x="3051810" y="5573312"/>
            <a:ext cx="6137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Pie chart representation showing classification results based on sentimental analysis</a:t>
            </a:r>
          </a:p>
        </p:txBody>
      </p:sp>
    </p:spTree>
    <p:extLst>
      <p:ext uri="{BB962C8B-B14F-4D97-AF65-F5344CB8AC3E}">
        <p14:creationId xmlns:p14="http://schemas.microsoft.com/office/powerpoint/2010/main" val="2725270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9D47-D951-4529-83BB-FC057283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57CEB15-41BA-4C9C-B6C7-1632743C4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4993" y="2043874"/>
            <a:ext cx="7424646" cy="415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8FFD55-DEB7-417D-841D-F86340438FE7}"/>
              </a:ext>
            </a:extLst>
          </p:cNvPr>
          <p:cNvSpPr txBox="1"/>
          <p:nvPr/>
        </p:nvSpPr>
        <p:spPr>
          <a:xfrm>
            <a:off x="3888105" y="6166800"/>
            <a:ext cx="819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Prediction for upcoming 30 days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11FE1-9F7D-4BCC-B731-60F3C3CBB474}"/>
              </a:ext>
            </a:extLst>
          </p:cNvPr>
          <p:cNvSpPr txBox="1"/>
          <p:nvPr/>
        </p:nvSpPr>
        <p:spPr>
          <a:xfrm>
            <a:off x="1394460" y="1433771"/>
            <a:ext cx="10050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Predicted prices for the next 30 days using random forest generator algorithm.</a:t>
            </a:r>
          </a:p>
        </p:txBody>
      </p:sp>
    </p:spTree>
    <p:extLst>
      <p:ext uri="{BB962C8B-B14F-4D97-AF65-F5344CB8AC3E}">
        <p14:creationId xmlns:p14="http://schemas.microsoft.com/office/powerpoint/2010/main" val="1790358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89D47-D951-4529-83BB-FC057283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E88D86-B129-49FC-AF91-FEFFA0F6EC00}"/>
              </a:ext>
            </a:extLst>
          </p:cNvPr>
          <p:cNvSpPr txBox="1"/>
          <p:nvPr/>
        </p:nvSpPr>
        <p:spPr>
          <a:xfrm>
            <a:off x="3246120" y="5760243"/>
            <a:ext cx="7006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Comparison between </a:t>
            </a:r>
            <a:r>
              <a:rPr lang="en-US" sz="2000" dirty="0" err="1"/>
              <a:t>actual_price</a:t>
            </a:r>
            <a:r>
              <a:rPr lang="en-US" sz="2000" dirty="0"/>
              <a:t> and predicted price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067E3F-383F-4EE3-BD24-510FA754E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10" y="1395292"/>
            <a:ext cx="8343900" cy="436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83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C5C77-8D9C-4B22-A0E2-73970643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C7DE5-841B-4B0F-B66B-08B656CDF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[1]M. Zu, "NLP for Stock market prediction with reddit data,“ </a:t>
            </a:r>
          </a:p>
          <a:p>
            <a:pPr marL="0" indent="0" algn="l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https://web.stanford.edu/class/cs224n/reports/final_reports/report030.pdf.</a:t>
            </a:r>
          </a:p>
          <a:p>
            <a:pPr marL="0" indent="0" algn="l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 algn="l" rtl="0" eaLnBrk="1" fontAlgn="t" latinLnBrk="0" hangingPunct="1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[2]"U.S security and exchange commission," 9 </a:t>
            </a:r>
            <a:r>
              <a:rPr lang="en-US" sz="1800" b="0" i="0" u="none" strike="noStrike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jan</a:t>
            </a: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2017. [Online]. Available: https://www.sec.gov/edgar.shtml.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 algn="l" rtl="0" eaLnBrk="1" fontAlgn="t" latinLnBrk="0" hangingPunct="1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[3]"TIINGO," [Online]. Available: https://api.tiingo.com/documentation/general/overview.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 algn="l" rtl="0" eaLnBrk="1" fontAlgn="t" latinLnBrk="0" hangingPunct="1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[4]"</a:t>
            </a:r>
            <a:r>
              <a:rPr lang="en-US" sz="1800" b="0" i="0" u="none" strike="noStrike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Keras</a:t>
            </a: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LSTM layer," [line]. Available: </a:t>
            </a: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2"/>
              </a:rPr>
              <a:t>https://keras.io/api/layers/recurrent_layers/lstm/</a:t>
            </a: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pPr marL="0" indent="0" fontAlgn="t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[5]Stock Closing Price Prediction using Machine Learning Techniques Mehar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Vijha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 ,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Deeksha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Chandolab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, Vinay Anand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Tikkiwalb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, Arun Kumar</a:t>
            </a:r>
          </a:p>
          <a:p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3944214-2884-41A7-9FE8-6F0CC42CE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0030" y="3101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1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Hologram from iPad">
            <a:extLst>
              <a:ext uri="{FF2B5EF4-FFF2-40B4-BE49-F238E27FC236}">
                <a16:creationId xmlns:a16="http://schemas.microsoft.com/office/drawing/2014/main" id="{AD7529B0-B8D4-4F60-AE80-218C50458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89D47-D951-4529-83BB-FC057283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8FE5E7-E980-4521-B1CB-8BA0A8BD1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9861"/>
            <a:ext cx="3822189" cy="3742762"/>
          </a:xfrm>
        </p:spPr>
        <p:txBody>
          <a:bodyPr>
            <a:normAutofit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Goals and Objectives</a:t>
            </a:r>
          </a:p>
          <a:p>
            <a:r>
              <a:rPr lang="en-US" sz="2400" dirty="0"/>
              <a:t>Dataset</a:t>
            </a:r>
          </a:p>
          <a:p>
            <a:r>
              <a:rPr lang="en-US" sz="2400" dirty="0"/>
              <a:t>Model Architecture</a:t>
            </a:r>
          </a:p>
          <a:p>
            <a:r>
              <a:rPr lang="en-US" sz="2400" dirty="0"/>
              <a:t>Workflow Diagram</a:t>
            </a:r>
          </a:p>
          <a:p>
            <a:r>
              <a:rPr lang="en-US" sz="2400" dirty="0"/>
              <a:t>Implementation</a:t>
            </a:r>
          </a:p>
          <a:p>
            <a:r>
              <a:rPr lang="en-US" sz="2400" dirty="0"/>
              <a:t>Results</a:t>
            </a:r>
          </a:p>
          <a:p>
            <a:r>
              <a:rPr lang="en-US" sz="2400" dirty="0"/>
              <a:t>References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98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0D239-7934-4849-8CE4-BC5DDEBAB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80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9D47-D951-4529-83BB-FC057283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851" y="467762"/>
            <a:ext cx="10378950" cy="124907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8FE5E7-E980-4521-B1CB-8BA0A8BD1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6833"/>
            <a:ext cx="5965833" cy="4460130"/>
          </a:xfrm>
        </p:spPr>
        <p:txBody>
          <a:bodyPr>
            <a:norm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 today's economy, the stock market, has a significant effect.</a:t>
            </a:r>
          </a:p>
          <a:p>
            <a:r>
              <a:rPr lang="en-GB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It is one of the most important sources for    companies to raise money.</a:t>
            </a:r>
            <a:endParaRPr lang="en-US" sz="2400" dirty="0"/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Predicting stock prices is a challenging task as it depends on various factors.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Analyzing the trend over the last few years could prove to be highly useful for making stock market movements.</a:t>
            </a:r>
          </a:p>
          <a:p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6146" name="Picture 2" descr="GOOGL Stock | News | ALPHABET Stock Price Today | Analyst Opinions |  Markets Insider">
            <a:extLst>
              <a:ext uri="{FF2B5EF4-FFF2-40B4-BE49-F238E27FC236}">
                <a16:creationId xmlns:a16="http://schemas.microsoft.com/office/drawing/2014/main" id="{0BF8FA7B-69EE-4F86-AAAC-296E6C81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33" y="1716834"/>
            <a:ext cx="4931185" cy="376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140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1" descr="Graph on document with pen">
            <a:extLst>
              <a:ext uri="{FF2B5EF4-FFF2-40B4-BE49-F238E27FC236}">
                <a16:creationId xmlns:a16="http://schemas.microsoft.com/office/drawing/2014/main" id="{B2F52AF8-37B1-4A1B-AAED-9F81172EAA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3" r="649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89D47-D951-4529-83BB-FC057283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52053" cy="1323716"/>
          </a:xfrm>
        </p:spPr>
        <p:txBody>
          <a:bodyPr>
            <a:normAutofit/>
          </a:bodyPr>
          <a:lstStyle/>
          <a:p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contd..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E8FE5E7-E980-4521-B1CB-8BA0A8BD1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688841"/>
            <a:ext cx="5795868" cy="4945224"/>
          </a:xfrm>
        </p:spPr>
        <p:txBody>
          <a:bodyPr>
            <a:noAutofit/>
          </a:bodyPr>
          <a:lstStyle/>
          <a:p>
            <a:pPr algn="just"/>
            <a:r>
              <a:rPr lang="en-US" sz="2400" b="0" i="0" u="none" strike="noStrike" dirty="0">
                <a:effectLst/>
                <a:latin typeface="Calibri" panose="020F0502020204030204" pitchFamily="34" charset="0"/>
              </a:rPr>
              <a:t>Stock Prediction Methods:</a:t>
            </a:r>
          </a:p>
          <a:p>
            <a:pPr algn="just">
              <a:buFontTx/>
              <a:buChar char="-"/>
            </a:pPr>
            <a:r>
              <a:rPr lang="en-US" sz="2400" dirty="0">
                <a:latin typeface="Calibri" panose="020F0502020204030204" pitchFamily="34" charset="0"/>
              </a:rPr>
              <a:t>Fundamental Analysis(Positive/Negative)</a:t>
            </a:r>
          </a:p>
          <a:p>
            <a:pPr algn="just">
              <a:buFontTx/>
              <a:buChar char="-"/>
            </a:pPr>
            <a:r>
              <a:rPr lang="en-US" sz="2400" b="0" i="0" u="none" strike="noStrike" dirty="0">
                <a:effectLst/>
                <a:latin typeface="Calibri" panose="020F0502020204030204" pitchFamily="34" charset="0"/>
              </a:rPr>
              <a:t>Technical Analysis(Plotting)</a:t>
            </a:r>
          </a:p>
          <a:p>
            <a:pPr algn="just">
              <a:buFontTx/>
              <a:buChar char="-"/>
            </a:pPr>
            <a:endParaRPr lang="en-US" sz="2400" dirty="0">
              <a:latin typeface="Calibri" panose="020F0502020204030204" pitchFamily="34" charset="0"/>
            </a:endParaRPr>
          </a:p>
          <a:p>
            <a:pPr algn="just"/>
            <a:r>
              <a:rPr lang="en-US" sz="2400" b="0" i="0" u="none" strike="noStrike" dirty="0">
                <a:effectLst/>
                <a:latin typeface="Calibri" panose="020F0502020204030204" pitchFamily="34" charset="0"/>
              </a:rPr>
              <a:t>Technological Methods used:</a:t>
            </a:r>
          </a:p>
          <a:p>
            <a:pPr algn="just">
              <a:buFontTx/>
              <a:buChar char="-"/>
            </a:pPr>
            <a:r>
              <a:rPr lang="en-US" sz="2400" b="0" i="0" u="none" strike="noStrike" dirty="0">
                <a:effectLst/>
                <a:latin typeface="Calibri" panose="020F0502020204030204" pitchFamily="34" charset="0"/>
              </a:rPr>
              <a:t>Random Forest(R</a:t>
            </a:r>
            <a:r>
              <a:rPr lang="en-US" sz="2400" dirty="0">
                <a:latin typeface="Calibri" panose="020F0502020204030204" pitchFamily="34" charset="0"/>
              </a:rPr>
              <a:t>F)classification Algorithm</a:t>
            </a:r>
          </a:p>
          <a:p>
            <a:pPr algn="just">
              <a:buFontTx/>
              <a:buChar char="-"/>
            </a:pPr>
            <a:r>
              <a:rPr lang="en-US" sz="2400" b="0" i="0" u="none" strike="noStrike" dirty="0">
                <a:effectLst/>
                <a:latin typeface="Calibri" panose="020F0502020204030204" pitchFamily="34" charset="0"/>
              </a:rPr>
              <a:t>Linear R</a:t>
            </a:r>
            <a:r>
              <a:rPr lang="en-US" sz="2400" dirty="0">
                <a:latin typeface="Calibri" panose="020F0502020204030204" pitchFamily="34" charset="0"/>
              </a:rPr>
              <a:t>egression(LR)</a:t>
            </a:r>
          </a:p>
          <a:p>
            <a:pPr marL="0" indent="0" algn="just">
              <a:buNone/>
            </a:pPr>
            <a:r>
              <a:rPr lang="en-US" sz="2400" b="0" i="0" u="none" strike="noStrike" dirty="0">
                <a:effectLst/>
                <a:latin typeface="Calibri" panose="020F0502020204030204" pitchFamily="34" charset="0"/>
              </a:rPr>
              <a:t>- LSTM(Long short  term memory)</a:t>
            </a:r>
          </a:p>
          <a:p>
            <a:pPr algn="just">
              <a:buFontTx/>
              <a:buChar char="-"/>
            </a:pPr>
            <a:endParaRPr lang="en-US" sz="2400" b="0" i="0" u="none" strike="noStrike" dirty="0">
              <a:effectLst/>
              <a:latin typeface="Calibri" panose="020F0502020204030204" pitchFamily="34" charset="0"/>
            </a:endParaRPr>
          </a:p>
          <a:p>
            <a:pPr algn="just"/>
            <a:endParaRPr lang="en-US" sz="2400" dirty="0">
              <a:latin typeface="Calibri" panose="020F0502020204030204" pitchFamily="34" charset="0"/>
            </a:endParaRP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7992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Hologram from iPad">
            <a:extLst>
              <a:ext uri="{FF2B5EF4-FFF2-40B4-BE49-F238E27FC236}">
                <a16:creationId xmlns:a16="http://schemas.microsoft.com/office/drawing/2014/main" id="{AD7529B0-B8D4-4F60-AE80-218C50458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5791437" y="0"/>
            <a:ext cx="6400563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89D47-D951-4529-83BB-FC057283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68" y="522441"/>
            <a:ext cx="5804632" cy="111534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 AND OBJECTIVES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8FE5E7-E980-4521-B1CB-8BA0A8BD1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05" y="1637787"/>
            <a:ext cx="5358637" cy="4855087"/>
          </a:xfrm>
        </p:spPr>
        <p:txBody>
          <a:bodyPr>
            <a:noAutofit/>
          </a:bodyPr>
          <a:lstStyle/>
          <a:p>
            <a:pPr algn="just"/>
            <a:r>
              <a:rPr lang="en-US" altLang="en-US" sz="2400" b="1" dirty="0">
                <a:latin typeface="Calibri" panose="020F0502020204030204" pitchFamily="34" charset="0"/>
              </a:rPr>
              <a:t>Motivation</a:t>
            </a:r>
            <a:r>
              <a:rPr lang="en-US" altLang="en-US" sz="2400" dirty="0">
                <a:latin typeface="Calibri" panose="020F0502020204030204" pitchFamily="34" charset="0"/>
              </a:rPr>
              <a:t>: To combine fundamental and technical analysis to analyze stock market data.</a:t>
            </a:r>
          </a:p>
          <a:p>
            <a:pPr algn="just"/>
            <a:r>
              <a:rPr lang="en-US" sz="2400" b="1" dirty="0">
                <a:latin typeface="Calibri" panose="020F0502020204030204" pitchFamily="34" charset="0"/>
              </a:rPr>
              <a:t>Significance</a:t>
            </a:r>
            <a:r>
              <a:rPr lang="en-US" sz="2400" dirty="0">
                <a:latin typeface="Calibri" panose="020F0502020204030204" pitchFamily="34" charset="0"/>
              </a:rPr>
              <a:t>: Useful to investors and traders to make better decisions.</a:t>
            </a:r>
          </a:p>
          <a:p>
            <a:pPr algn="just"/>
            <a:r>
              <a:rPr lang="en-US" sz="2400" b="1" dirty="0">
                <a:latin typeface="Calibri" panose="020F0502020204030204" pitchFamily="34" charset="0"/>
              </a:rPr>
              <a:t>Objectives</a:t>
            </a:r>
            <a:r>
              <a:rPr lang="en-US" sz="2400" dirty="0">
                <a:latin typeface="Calibri" panose="020F0502020204030204" pitchFamily="34" charset="0"/>
              </a:rPr>
              <a:t>: To improve stock market analysis using sentiment analysis, logistic regression, and Neural Networks.</a:t>
            </a:r>
          </a:p>
          <a:p>
            <a:pPr algn="just"/>
            <a:r>
              <a:rPr lang="en-US" sz="2400" b="1" dirty="0">
                <a:latin typeface="Calibri" panose="020F0502020204030204" pitchFamily="34" charset="0"/>
              </a:rPr>
              <a:t>Features</a:t>
            </a:r>
            <a:r>
              <a:rPr lang="en-US" sz="2400" dirty="0">
                <a:latin typeface="Calibri" panose="020F0502020204030204" pitchFamily="34" charset="0"/>
              </a:rPr>
              <a:t>: Given a stock market ticker of a company we will predict the stock prices and visualize the prices over time.</a:t>
            </a:r>
          </a:p>
          <a:p>
            <a:pPr algn="just"/>
            <a:endParaRPr lang="en-US" sz="2400" dirty="0">
              <a:latin typeface="Calibri" panose="020F0502020204030204" pitchFamily="34" charset="0"/>
            </a:endParaRP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6389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929A-E4FE-4244-9739-E4209B093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71"/>
            <a:ext cx="10515600" cy="978483"/>
          </a:xfrm>
        </p:spPr>
        <p:txBody>
          <a:bodyPr>
            <a:noAutofit/>
          </a:bodyPr>
          <a:lstStyle/>
          <a:p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4CC4C5-C2A1-40BC-BC9F-10802D7735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43200"/>
            <a:ext cx="5391150" cy="328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C9479B8-0983-45CE-B7E4-C83215605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33950" r="20270"/>
          <a:stretch/>
        </p:blipFill>
        <p:spPr bwMode="auto">
          <a:xfrm>
            <a:off x="6515100" y="2771193"/>
            <a:ext cx="4916068" cy="336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5018BB-1D9E-4C06-B353-A545392BD907}"/>
              </a:ext>
            </a:extLst>
          </p:cNvPr>
          <p:cNvSpPr txBox="1"/>
          <p:nvPr/>
        </p:nvSpPr>
        <p:spPr>
          <a:xfrm>
            <a:off x="838200" y="1343608"/>
            <a:ext cx="97520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TINGO API from panda’s data reader. This is used to get the historic data of the specified company using the API key.</a:t>
            </a:r>
          </a:p>
          <a:p>
            <a:r>
              <a:rPr lang="en-US" sz="2400" dirty="0"/>
              <a:t> In our project, we have used “Amazon” twitter data set.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6F1D00-A64F-4F6B-B421-B2FBAED41C15}"/>
              </a:ext>
            </a:extLst>
          </p:cNvPr>
          <p:cNvSpPr txBox="1"/>
          <p:nvPr/>
        </p:nvSpPr>
        <p:spPr>
          <a:xfrm>
            <a:off x="1959429" y="6031656"/>
            <a:ext cx="523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Displaying the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0103A-A068-471C-A47C-A56EE03B0F2E}"/>
              </a:ext>
            </a:extLst>
          </p:cNvPr>
          <p:cNvSpPr txBox="1"/>
          <p:nvPr/>
        </p:nvSpPr>
        <p:spPr>
          <a:xfrm>
            <a:off x="7736244" y="603165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Fig: Visualizing the Data</a:t>
            </a:r>
          </a:p>
        </p:txBody>
      </p:sp>
    </p:spTree>
    <p:extLst>
      <p:ext uri="{BB962C8B-B14F-4D97-AF65-F5344CB8AC3E}">
        <p14:creationId xmlns:p14="http://schemas.microsoft.com/office/powerpoint/2010/main" val="3293873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9D47-D951-4529-83BB-FC057283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982" y="403770"/>
            <a:ext cx="5901810" cy="124907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56AA6A-EF3A-47C6-8FBC-1CC7F3310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1" y="1652841"/>
            <a:ext cx="6946839" cy="407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391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9D47-D951-4529-83BB-FC057283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105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 FLOW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584D4-93C5-47B0-8EC4-DD66A576C914}"/>
              </a:ext>
            </a:extLst>
          </p:cNvPr>
          <p:cNvSpPr txBox="1"/>
          <p:nvPr/>
        </p:nvSpPr>
        <p:spPr>
          <a:xfrm>
            <a:off x="1223010" y="1767185"/>
            <a:ext cx="397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Random Forest Regressor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DE591-A896-4006-9D9C-C84AA985C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740" y="2437447"/>
            <a:ext cx="89535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7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</TotalTime>
  <Words>586</Words>
  <Application>Microsoft Office PowerPoint</Application>
  <PresentationFormat>Widescreen</PresentationFormat>
  <Paragraphs>74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Stock Market Analysis and Prediction</vt:lpstr>
      <vt:lpstr>OUTLINE</vt:lpstr>
      <vt:lpstr>PowerPoint Presentation</vt:lpstr>
      <vt:lpstr>INTRODUCTION</vt:lpstr>
      <vt:lpstr>INTRODUCTION contd..</vt:lpstr>
      <vt:lpstr>GOALS AND OBJECTIVES</vt:lpstr>
      <vt:lpstr> DATASET </vt:lpstr>
      <vt:lpstr>MODEL ARCHITECTURE</vt:lpstr>
      <vt:lpstr>WORK  FLOW DIAGRAM</vt:lpstr>
      <vt:lpstr>WORK FLOW DIAGRAM</vt:lpstr>
      <vt:lpstr>WORK  FLOW DIAGRAM</vt:lpstr>
      <vt:lpstr>IMPLEMENTATION</vt:lpstr>
      <vt:lpstr>RESULTS</vt:lpstr>
      <vt:lpstr>RESULTS</vt:lpstr>
      <vt:lpstr>RESULTS</vt:lpstr>
      <vt:lpstr>RESULTS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Analysis and Prediction</dc:title>
  <dc:creator>Daroor, Prathyusha</dc:creator>
  <cp:lastModifiedBy>Daroor, Prathyusha</cp:lastModifiedBy>
  <cp:revision>16</cp:revision>
  <dcterms:created xsi:type="dcterms:W3CDTF">2021-12-02T19:09:21Z</dcterms:created>
  <dcterms:modified xsi:type="dcterms:W3CDTF">2021-12-03T03:59:06Z</dcterms:modified>
</cp:coreProperties>
</file>